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4" r:id="rId2"/>
    <p:sldId id="279" r:id="rId3"/>
    <p:sldId id="277" r:id="rId4"/>
    <p:sldId id="292" r:id="rId5"/>
    <p:sldId id="295" r:id="rId6"/>
    <p:sldId id="283" r:id="rId7"/>
    <p:sldId id="282" r:id="rId8"/>
    <p:sldId id="296" r:id="rId9"/>
    <p:sldId id="285" r:id="rId10"/>
    <p:sldId id="289" r:id="rId11"/>
    <p:sldId id="291" r:id="rId12"/>
    <p:sldId id="290" r:id="rId13"/>
    <p:sldId id="281" r:id="rId14"/>
    <p:sldId id="294" r:id="rId15"/>
  </p:sldIdLst>
  <p:sldSz cx="12192000" cy="6858000"/>
  <p:notesSz cx="6858000" cy="9144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  <a:srgbClr val="8FA9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25E275-FDF3-4E69-B967-168E1980654D}" v="5" dt="2025-11-12T17:37:43.1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 Snorri Árnason (hann he/him)" userId="a646503b-fb32-4d28-a583-db03074bd60c" providerId="ADAL" clId="{E5FD7CBD-9CDE-473A-98D7-1ADBB4ACC912}"/>
    <pc:docChg chg="undo custSel addSld delSld modSld sldOrd modMainMaster">
      <pc:chgData name="Emil Snorri Árnason (hann he/him)" userId="a646503b-fb32-4d28-a583-db03074bd60c" providerId="ADAL" clId="{E5FD7CBD-9CDE-473A-98D7-1ADBB4ACC912}" dt="2025-11-12T17:40:26.308" v="14" actId="14826"/>
      <pc:docMkLst>
        <pc:docMk/>
      </pc:docMkLst>
      <pc:sldChg chg="add del ord">
        <pc:chgData name="Emil Snorri Árnason (hann he/him)" userId="a646503b-fb32-4d28-a583-db03074bd60c" providerId="ADAL" clId="{E5FD7CBD-9CDE-473A-98D7-1ADBB4ACC912}" dt="2025-11-12T17:36:52.476" v="6"/>
        <pc:sldMkLst>
          <pc:docMk/>
          <pc:sldMk cId="3422260285" sldId="274"/>
        </pc:sldMkLst>
      </pc:sldChg>
      <pc:sldChg chg="delSp modSp mod setBg">
        <pc:chgData name="Emil Snorri Árnason (hann he/him)" userId="a646503b-fb32-4d28-a583-db03074bd60c" providerId="ADAL" clId="{E5FD7CBD-9CDE-473A-98D7-1ADBB4ACC912}" dt="2025-11-12T17:36:36.064" v="2"/>
        <pc:sldMkLst>
          <pc:docMk/>
          <pc:sldMk cId="1978397364" sldId="279"/>
        </pc:sldMkLst>
        <pc:picChg chg="del mod">
          <ac:chgData name="Emil Snorri Árnason (hann he/him)" userId="a646503b-fb32-4d28-a583-db03074bd60c" providerId="ADAL" clId="{E5FD7CBD-9CDE-473A-98D7-1ADBB4ACC912}" dt="2025-11-12T17:36:18.853" v="1" actId="478"/>
          <ac:picMkLst>
            <pc:docMk/>
            <pc:sldMk cId="1978397364" sldId="279"/>
            <ac:picMk id="6" creationId="{C3D1C357-D683-1EA4-3117-941D96FCFEDD}"/>
          </ac:picMkLst>
        </pc:picChg>
      </pc:sldChg>
      <pc:sldChg chg="addSp delSp modSp mod">
        <pc:chgData name="Emil Snorri Árnason (hann he/him)" userId="a646503b-fb32-4d28-a583-db03074bd60c" providerId="ADAL" clId="{E5FD7CBD-9CDE-473A-98D7-1ADBB4ACC912}" dt="2025-11-12T17:40:26.308" v="14" actId="14826"/>
        <pc:sldMkLst>
          <pc:docMk/>
          <pc:sldMk cId="1921581954" sldId="282"/>
        </pc:sldMkLst>
        <pc:picChg chg="add del mod">
          <ac:chgData name="Emil Snorri Árnason (hann he/him)" userId="a646503b-fb32-4d28-a583-db03074bd60c" providerId="ADAL" clId="{E5FD7CBD-9CDE-473A-98D7-1ADBB4ACC912}" dt="2025-11-12T17:40:20.345" v="12" actId="22"/>
          <ac:picMkLst>
            <pc:docMk/>
            <pc:sldMk cId="1921581954" sldId="282"/>
            <ac:picMk id="5" creationId="{70376DA0-753E-17DB-D711-1B97255142B7}"/>
          </ac:picMkLst>
        </pc:picChg>
        <pc:picChg chg="add del mod">
          <ac:chgData name="Emil Snorri Árnason (hann he/him)" userId="a646503b-fb32-4d28-a583-db03074bd60c" providerId="ADAL" clId="{E5FD7CBD-9CDE-473A-98D7-1ADBB4ACC912}" dt="2025-11-12T17:40:26.308" v="14" actId="14826"/>
          <ac:picMkLst>
            <pc:docMk/>
            <pc:sldMk cId="1921581954" sldId="282"/>
            <ac:picMk id="6" creationId="{6002B657-B14B-7B15-CBEA-1A3D74D6AA81}"/>
          </ac:picMkLst>
        </pc:picChg>
      </pc:sldChg>
      <pc:sldChg chg="setBg">
        <pc:chgData name="Emil Snorri Árnason (hann he/him)" userId="a646503b-fb32-4d28-a583-db03074bd60c" providerId="ADAL" clId="{E5FD7CBD-9CDE-473A-98D7-1ADBB4ACC912}" dt="2025-11-12T17:37:29.954" v="7"/>
        <pc:sldMkLst>
          <pc:docMk/>
          <pc:sldMk cId="2426998413" sldId="294"/>
        </pc:sldMkLst>
      </pc:sldChg>
      <pc:sldMasterChg chg="setBg delSldLayout modSldLayout">
        <pc:chgData name="Emil Snorri Árnason (hann he/him)" userId="a646503b-fb32-4d28-a583-db03074bd60c" providerId="ADAL" clId="{E5FD7CBD-9CDE-473A-98D7-1ADBB4ACC912}" dt="2025-11-12T17:36:44.604" v="3" actId="47"/>
        <pc:sldMasterMkLst>
          <pc:docMk/>
          <pc:sldMasterMk cId="2773769560" sldId="2147483648"/>
        </pc:sldMasterMkLst>
        <pc:sldLayoutChg chg="setBg">
          <pc:chgData name="Emil Snorri Árnason (hann he/him)" userId="a646503b-fb32-4d28-a583-db03074bd60c" providerId="ADAL" clId="{E5FD7CBD-9CDE-473A-98D7-1ADBB4ACC912}" dt="2025-11-12T17:36:36.064" v="2"/>
          <pc:sldLayoutMkLst>
            <pc:docMk/>
            <pc:sldMasterMk cId="2773769560" sldId="2147483648"/>
            <pc:sldLayoutMk cId="1772856312" sldId="2147483649"/>
          </pc:sldLayoutMkLst>
        </pc:sldLayoutChg>
        <pc:sldLayoutChg chg="setBg">
          <pc:chgData name="Emil Snorri Árnason (hann he/him)" userId="a646503b-fb32-4d28-a583-db03074bd60c" providerId="ADAL" clId="{E5FD7CBD-9CDE-473A-98D7-1ADBB4ACC912}" dt="2025-11-12T17:36:36.064" v="2"/>
          <pc:sldLayoutMkLst>
            <pc:docMk/>
            <pc:sldMasterMk cId="2773769560" sldId="2147483648"/>
            <pc:sldLayoutMk cId="586210825" sldId="2147483650"/>
          </pc:sldLayoutMkLst>
        </pc:sldLayoutChg>
        <pc:sldLayoutChg chg="setBg">
          <pc:chgData name="Emil Snorri Árnason (hann he/him)" userId="a646503b-fb32-4d28-a583-db03074bd60c" providerId="ADAL" clId="{E5FD7CBD-9CDE-473A-98D7-1ADBB4ACC912}" dt="2025-11-12T17:36:36.064" v="2"/>
          <pc:sldLayoutMkLst>
            <pc:docMk/>
            <pc:sldMasterMk cId="2773769560" sldId="2147483648"/>
            <pc:sldLayoutMk cId="2264709886" sldId="2147483651"/>
          </pc:sldLayoutMkLst>
        </pc:sldLayoutChg>
        <pc:sldLayoutChg chg="setBg">
          <pc:chgData name="Emil Snorri Árnason (hann he/him)" userId="a646503b-fb32-4d28-a583-db03074bd60c" providerId="ADAL" clId="{E5FD7CBD-9CDE-473A-98D7-1ADBB4ACC912}" dt="2025-11-12T17:36:36.064" v="2"/>
          <pc:sldLayoutMkLst>
            <pc:docMk/>
            <pc:sldMasterMk cId="2773769560" sldId="2147483648"/>
            <pc:sldLayoutMk cId="4162402077" sldId="2147483652"/>
          </pc:sldLayoutMkLst>
        </pc:sldLayoutChg>
        <pc:sldLayoutChg chg="setBg">
          <pc:chgData name="Emil Snorri Árnason (hann he/him)" userId="a646503b-fb32-4d28-a583-db03074bd60c" providerId="ADAL" clId="{E5FD7CBD-9CDE-473A-98D7-1ADBB4ACC912}" dt="2025-11-12T17:36:36.064" v="2"/>
          <pc:sldLayoutMkLst>
            <pc:docMk/>
            <pc:sldMasterMk cId="2773769560" sldId="2147483648"/>
            <pc:sldLayoutMk cId="2744530400" sldId="2147483653"/>
          </pc:sldLayoutMkLst>
        </pc:sldLayoutChg>
        <pc:sldLayoutChg chg="setBg">
          <pc:chgData name="Emil Snorri Árnason (hann he/him)" userId="a646503b-fb32-4d28-a583-db03074bd60c" providerId="ADAL" clId="{E5FD7CBD-9CDE-473A-98D7-1ADBB4ACC912}" dt="2025-11-12T17:36:36.064" v="2"/>
          <pc:sldLayoutMkLst>
            <pc:docMk/>
            <pc:sldMasterMk cId="2773769560" sldId="2147483648"/>
            <pc:sldLayoutMk cId="2549236669" sldId="2147483654"/>
          </pc:sldLayoutMkLst>
        </pc:sldLayoutChg>
        <pc:sldLayoutChg chg="setBg">
          <pc:chgData name="Emil Snorri Árnason (hann he/him)" userId="a646503b-fb32-4d28-a583-db03074bd60c" providerId="ADAL" clId="{E5FD7CBD-9CDE-473A-98D7-1ADBB4ACC912}" dt="2025-11-12T17:36:36.064" v="2"/>
          <pc:sldLayoutMkLst>
            <pc:docMk/>
            <pc:sldMasterMk cId="2773769560" sldId="2147483648"/>
            <pc:sldLayoutMk cId="1828598174" sldId="2147483655"/>
          </pc:sldLayoutMkLst>
        </pc:sldLayoutChg>
        <pc:sldLayoutChg chg="setBg">
          <pc:chgData name="Emil Snorri Árnason (hann he/him)" userId="a646503b-fb32-4d28-a583-db03074bd60c" providerId="ADAL" clId="{E5FD7CBD-9CDE-473A-98D7-1ADBB4ACC912}" dt="2025-11-12T17:36:36.064" v="2"/>
          <pc:sldLayoutMkLst>
            <pc:docMk/>
            <pc:sldMasterMk cId="2773769560" sldId="2147483648"/>
            <pc:sldLayoutMk cId="3880967051" sldId="2147483656"/>
          </pc:sldLayoutMkLst>
        </pc:sldLayoutChg>
        <pc:sldLayoutChg chg="setBg">
          <pc:chgData name="Emil Snorri Árnason (hann he/him)" userId="a646503b-fb32-4d28-a583-db03074bd60c" providerId="ADAL" clId="{E5FD7CBD-9CDE-473A-98D7-1ADBB4ACC912}" dt="2025-11-12T17:36:36.064" v="2"/>
          <pc:sldLayoutMkLst>
            <pc:docMk/>
            <pc:sldMasterMk cId="2773769560" sldId="2147483648"/>
            <pc:sldLayoutMk cId="2076324776" sldId="2147483657"/>
          </pc:sldLayoutMkLst>
        </pc:sldLayoutChg>
        <pc:sldLayoutChg chg="setBg">
          <pc:chgData name="Emil Snorri Árnason (hann he/him)" userId="a646503b-fb32-4d28-a583-db03074bd60c" providerId="ADAL" clId="{E5FD7CBD-9CDE-473A-98D7-1ADBB4ACC912}" dt="2025-11-12T17:36:36.064" v="2"/>
          <pc:sldLayoutMkLst>
            <pc:docMk/>
            <pc:sldMasterMk cId="2773769560" sldId="2147483648"/>
            <pc:sldLayoutMk cId="1906636228" sldId="2147483658"/>
          </pc:sldLayoutMkLst>
        </pc:sldLayoutChg>
        <pc:sldLayoutChg chg="setBg">
          <pc:chgData name="Emil Snorri Árnason (hann he/him)" userId="a646503b-fb32-4d28-a583-db03074bd60c" providerId="ADAL" clId="{E5FD7CBD-9CDE-473A-98D7-1ADBB4ACC912}" dt="2025-11-12T17:36:36.064" v="2"/>
          <pc:sldLayoutMkLst>
            <pc:docMk/>
            <pc:sldMasterMk cId="2773769560" sldId="2147483648"/>
            <pc:sldLayoutMk cId="3547998399" sldId="2147483659"/>
          </pc:sldLayoutMkLst>
        </pc:sldLayoutChg>
        <pc:sldLayoutChg chg="del setBg">
          <pc:chgData name="Emil Snorri Árnason (hann he/him)" userId="a646503b-fb32-4d28-a583-db03074bd60c" providerId="ADAL" clId="{E5FD7CBD-9CDE-473A-98D7-1ADBB4ACC912}" dt="2025-11-12T17:36:44.604" v="3" actId="47"/>
          <pc:sldLayoutMkLst>
            <pc:docMk/>
            <pc:sldMasterMk cId="2773769560" sldId="2147483648"/>
            <pc:sldLayoutMk cId="4009293338" sldId="2147483660"/>
          </pc:sldLayoutMkLst>
        </pc:sldLayoutChg>
        <pc:sldLayoutChg chg="setBg">
          <pc:chgData name="Emil Snorri Árnason (hann he/him)" userId="a646503b-fb32-4d28-a583-db03074bd60c" providerId="ADAL" clId="{E5FD7CBD-9CDE-473A-98D7-1ADBB4ACC912}" dt="2025-11-12T17:36:36.064" v="2"/>
          <pc:sldLayoutMkLst>
            <pc:docMk/>
            <pc:sldMasterMk cId="2773769560" sldId="2147483648"/>
            <pc:sldLayoutMk cId="3029182463" sldId="2147483661"/>
          </pc:sldLayoutMkLst>
        </pc:sldLayoutChg>
        <pc:sldLayoutChg chg="setBg">
          <pc:chgData name="Emil Snorri Árnason (hann he/him)" userId="a646503b-fb32-4d28-a583-db03074bd60c" providerId="ADAL" clId="{E5FD7CBD-9CDE-473A-98D7-1ADBB4ACC912}" dt="2025-11-12T17:36:36.064" v="2"/>
          <pc:sldLayoutMkLst>
            <pc:docMk/>
            <pc:sldMasterMk cId="2773769560" sldId="2147483648"/>
            <pc:sldLayoutMk cId="2338902916" sldId="214748366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F8B73-A737-441D-AC09-4D1188EB4AF4}" type="datetimeFigureOut">
              <a:rPr lang="is-IS" smtClean="0"/>
              <a:t>12.11.2025</a:t>
            </a:fld>
            <a:endParaRPr lang="is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s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6EA3E-B882-48E8-9348-68E7793CD8A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978924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08DA94-5353-41D8-864E-55D3828D10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367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s-IS" b="0" dirty="0"/>
              <a:t>Framkvæmdakort Veitna sýnir framkvæmdir á vegum fyrirtækisins, bæði núverandi og áætlaðar.</a:t>
            </a:r>
          </a:p>
          <a:p>
            <a:pPr marL="171450" marR="0" lvl="0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s-IS" dirty="0"/>
              <a:t>ArcGIS</a:t>
            </a:r>
          </a:p>
          <a:p>
            <a:pPr marL="171450" marR="0" lvl="0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s-IS" dirty="0"/>
              <a:t>Ein útgáfa fyrir starfsfólk fyrirtækisins og önnur fyrir viðskiptavini.</a:t>
            </a:r>
            <a:endParaRPr lang="is-I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s-IS" b="0" dirty="0"/>
              <a:t>Gömul hugmynd, en vinna hófst fyrir rúmlega ári </a:t>
            </a:r>
            <a:endParaRPr lang="is-IS" b="0" strike="sngStrike" dirty="0"/>
          </a:p>
          <a:p>
            <a:pPr marL="0" indent="0">
              <a:buFont typeface="Arial" panose="020B0604020202020204" pitchFamily="34" charset="0"/>
              <a:buNone/>
            </a:pPr>
            <a:endParaRPr lang="is-IS" dirty="0"/>
          </a:p>
          <a:p>
            <a:endParaRPr lang="is-IS" b="1" dirty="0"/>
          </a:p>
          <a:p>
            <a:endParaRPr lang="is-I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08DA94-5353-41D8-864E-55D3828D10B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968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s-IS" dirty="0"/>
              <a:t>Á síðustu árum aukin áhersla hjá Veitum á þjónustu.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s-IS" dirty="0"/>
              <a:t>Veitur eru í framkvæmdum víða sem valda raski.</a:t>
            </a:r>
          </a:p>
          <a:p>
            <a:endParaRPr lang="is-I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s-IS" dirty="0"/>
              <a:t>Markmið Veitna með framkvæmdakorti:</a:t>
            </a:r>
          </a:p>
          <a:p>
            <a:pPr marL="502740" lvl="1" indent="-171450">
              <a:buFont typeface="Arial" panose="020B0604020202020204" pitchFamily="34" charset="0"/>
              <a:buChar char="•"/>
            </a:pPr>
            <a:r>
              <a:rPr lang="is-IS" dirty="0"/>
              <a:t>Bæta yfirsýn</a:t>
            </a:r>
          </a:p>
          <a:p>
            <a:pPr marL="502740" lvl="1" indent="-171450">
              <a:buFont typeface="Arial" panose="020B0604020202020204" pitchFamily="34" charset="0"/>
              <a:buChar char="•"/>
            </a:pPr>
            <a:r>
              <a:rPr lang="is-IS" dirty="0"/>
              <a:t>Auka skilvirkni</a:t>
            </a:r>
          </a:p>
          <a:p>
            <a:endParaRPr lang="is-IS" dirty="0"/>
          </a:p>
          <a:p>
            <a:pPr marL="171450" marR="0" lvl="0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s-IS" dirty="0"/>
              <a:t>Kerfin sem við notum í dag skortir landfræðilega sýn</a:t>
            </a:r>
          </a:p>
          <a:p>
            <a:pPr marL="171450" marR="0" lvl="0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s-IS" sz="800" b="0" dirty="0">
                <a:solidFill>
                  <a:srgbClr val="FFFFFF"/>
                </a:solidFill>
              </a:rPr>
              <a:t>Of algengt að farið sé í framkvæmdir með stuttu millibili á sömu svæðum þegar hefði mátt sameina og nýta t.d. sama skurðinn.</a:t>
            </a:r>
            <a:endParaRPr lang="is-IS" b="0" dirty="0"/>
          </a:p>
          <a:p>
            <a:pPr marL="171450" marR="0" lvl="0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s-IS" dirty="0"/>
              <a:t>Auðvelda undirbúning framkvæmda, stuðla að samvinnu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is-I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is-IS" dirty="0"/>
              <a:t>Þetta hefur gagnast mörgum innanhúss.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s-IS" dirty="0"/>
              <a:t>Þjónustuver notar þegar vv. spyrja um framkvæmdir</a:t>
            </a:r>
          </a:p>
          <a:p>
            <a:pPr marL="171450" marR="0" lvl="0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s-IS" dirty="0"/>
              <a:t>Verkefnastjórar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s-IS" dirty="0"/>
              <a:t>Gagnast í samskiptum við sveitarfélögin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is-I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08DA94-5353-41D8-864E-55D3828D10B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771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84E96-42FA-631C-2F9D-F4C3514EA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E2843C-CFDB-EF9B-9328-4AF9A15D19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5E8035-41BF-49D6-0A4E-D3B3114C79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4F3AE2-7905-9D66-0C98-82CF61B8AF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08DA94-5353-41D8-864E-55D3828D10B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628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/>
              <a:t>https://lukor.or.is/framkvaemdakort/</a:t>
            </a:r>
          </a:p>
          <a:p>
            <a:r>
              <a:rPr lang="is-IS" b="1" dirty="0"/>
              <a:t>Opna og sýna live</a:t>
            </a:r>
          </a:p>
          <a:p>
            <a:endParaRPr lang="is-IS" b="1" dirty="0"/>
          </a:p>
          <a:p>
            <a:pPr marL="171450" indent="-171450">
              <a:buFontTx/>
              <a:buChar char="-"/>
            </a:pPr>
            <a:r>
              <a:rPr lang="is-IS" dirty="0"/>
              <a:t>Eins einfalt og hægt er</a:t>
            </a:r>
          </a:p>
          <a:p>
            <a:pPr marL="171450" indent="-171450">
              <a:buFontTx/>
              <a:buChar char="-"/>
            </a:pPr>
            <a:r>
              <a:rPr lang="is-IS" dirty="0"/>
              <a:t>Höfðum framkvæmdakort Rarik og Reykjavíkurborgar til hliðsjónar…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08DA94-5353-41D8-864E-55D3828D10B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823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/>
              <a:t>(Eins og áður sagði) á hugmyndin um verkefnið sér langa sögu</a:t>
            </a:r>
          </a:p>
          <a:p>
            <a:endParaRPr lang="is-IS" dirty="0"/>
          </a:p>
          <a:p>
            <a:r>
              <a:rPr lang="is-IS" dirty="0"/>
              <a:t>Tillaga að framkvæmdasjá frá 2007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08DA94-5353-41D8-864E-55D3828D10B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9578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is-IS" b="1" dirty="0"/>
              <a:t>Áskoranir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s-IS" b="0" dirty="0"/>
              <a:t>Verkefnið reyndist tímafrekt og flókið, aðallega vegna þess að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s-IS" b="0" dirty="0"/>
              <a:t>Samþætta þurfti mörg kerfi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s-IS" b="0" dirty="0"/>
              <a:t>Samvinna margra aðila, innanhúss og utan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s-IS" b="0" dirty="0"/>
              <a:t>Þurftum að búa til nýtt verklag fyrir verkefnastjóra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is-IS" b="0" dirty="0"/>
          </a:p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08DA94-5353-41D8-864E-55D3828D10B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990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08DA94-5353-41D8-864E-55D3828D10B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073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is-IS" b="0" dirty="0"/>
              <a:t>Gæði gagna. </a:t>
            </a:r>
          </a:p>
          <a:p>
            <a:pPr marL="559890" lvl="1" indent="-228600">
              <a:buFont typeface="Arial" panose="020B0604020202020204" pitchFamily="34" charset="0"/>
              <a:buChar char="•"/>
            </a:pPr>
            <a:endParaRPr lang="is-IS" b="0" dirty="0"/>
          </a:p>
          <a:p>
            <a:pPr marL="559890" lvl="1" indent="-228600">
              <a:buFont typeface="Arial" panose="020B0604020202020204" pitchFamily="34" charset="0"/>
              <a:buChar char="•"/>
            </a:pPr>
            <a:r>
              <a:rPr lang="is-IS" b="0" dirty="0"/>
              <a:t>Stundum úreltar upplýsingar </a:t>
            </a:r>
          </a:p>
          <a:p>
            <a:pPr marL="891179" lvl="2" indent="-228600">
              <a:buFont typeface="Arial" panose="020B0604020202020204" pitchFamily="34" charset="0"/>
              <a:buChar char="•"/>
            </a:pPr>
            <a:r>
              <a:rPr lang="is-IS" b="0" dirty="0"/>
              <a:t>Þarf að skilgreina hver er ábyrgur fyrir að búa gögnin til og viðhalda þeim.</a:t>
            </a:r>
          </a:p>
          <a:p>
            <a:pPr marL="891179" lvl="2" indent="-228600">
              <a:buFont typeface="Arial" panose="020B0604020202020204" pitchFamily="34" charset="0"/>
              <a:buChar char="•"/>
            </a:pPr>
            <a:r>
              <a:rPr lang="is-IS" b="0" dirty="0"/>
              <a:t>Rangar upplýsingar verri en engar upplýsingar.</a:t>
            </a:r>
          </a:p>
          <a:p>
            <a:pPr marL="891179" lvl="2" indent="-228600">
              <a:buFont typeface="Arial" panose="020B0604020202020204" pitchFamily="34" charset="0"/>
              <a:buChar char="•"/>
            </a:pPr>
            <a:r>
              <a:rPr lang="is-IS" b="0" dirty="0"/>
              <a:t>Þjónustuver segir að stundum hafi verið hringt inn vegna þess.</a:t>
            </a:r>
          </a:p>
          <a:p>
            <a:pPr marL="559890" lvl="1" indent="-228600">
              <a:buFont typeface="Arial" panose="020B0604020202020204" pitchFamily="34" charset="0"/>
              <a:buChar char="•"/>
            </a:pPr>
            <a:r>
              <a:rPr lang="is-IS" b="0" dirty="0"/>
              <a:t>Verklag þarf að vera einfalt</a:t>
            </a:r>
          </a:p>
          <a:p>
            <a:pPr marL="891179" lvl="2" indent="-228600">
              <a:buFont typeface="Arial" panose="020B0604020202020204" pitchFamily="34" charset="0"/>
              <a:buChar char="•"/>
            </a:pPr>
            <a:r>
              <a:rPr lang="is-IS" b="0" dirty="0"/>
              <a:t>Kerfið og verklagið mega ekki vinna gegn notandanaum. </a:t>
            </a:r>
          </a:p>
          <a:p>
            <a:pPr marL="891179" lvl="2" indent="-228600">
              <a:buFont typeface="Arial" panose="020B0604020202020204" pitchFamily="34" charset="0"/>
              <a:buChar char="•"/>
            </a:pPr>
            <a:r>
              <a:rPr lang="is-IS" b="0" dirty="0"/>
              <a:t>Forðast of mörg kerfi, of marga dálka, of mörg klikk...</a:t>
            </a:r>
          </a:p>
          <a:p>
            <a:pPr marL="891179" lvl="2" indent="-228600">
              <a:buFont typeface="Arial" panose="020B0604020202020204" pitchFamily="34" charset="0"/>
              <a:buChar char="•"/>
            </a:pPr>
            <a:r>
              <a:rPr lang="is-IS" b="0" dirty="0"/>
              <a:t>Nota sjálfvirkni þar sem hægt er</a:t>
            </a:r>
          </a:p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08DA94-5353-41D8-864E-55D3828D10B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051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/>
              <a:t>2. Skýr þarfagreining</a:t>
            </a:r>
          </a:p>
          <a:p>
            <a:endParaRPr lang="is-IS" dirty="0"/>
          </a:p>
          <a:p>
            <a:pPr marL="502740" marR="0" lvl="1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s-IS" dirty="0"/>
              <a:t>Greindum verkefnið ekki nógu vel</a:t>
            </a:r>
          </a:p>
          <a:p>
            <a:pPr marL="834029" marR="0" lvl="2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s-IS" dirty="0"/>
              <a:t>Átti að vera hefðbundið verkefnið fyrst, síðan fjölgaði kröfunum.</a:t>
            </a:r>
          </a:p>
          <a:p>
            <a:pPr marL="834029" marR="0" lvl="2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s-IS" dirty="0"/>
              <a:t>Hefðum átt að eyða meiri tíma í að greina</a:t>
            </a:r>
          </a:p>
          <a:p>
            <a:pPr marL="834029" marR="0" lvl="2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s-IS" dirty="0"/>
              <a:t>Afmarka verkefnið betur: Hvað á kortið að vera og hvað á það ekki að vera?</a:t>
            </a:r>
          </a:p>
          <a:p>
            <a:pPr marL="834029" marR="0" lvl="2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s-IS" dirty="0"/>
              <a:t>Gera prótótýpur og ræða við framtíðar-notendur.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08DA94-5353-41D8-864E-55D3828D10B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742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dirty="0"/>
              <a:t>3. Rekstur verkefnisins </a:t>
            </a:r>
          </a:p>
          <a:p>
            <a:pPr marL="0" marR="0" lvl="0" indent="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s-IS" dirty="0"/>
          </a:p>
          <a:p>
            <a:pPr marL="502740" marR="0" lvl="1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s-IS" dirty="0"/>
              <a:t>Þurfum Agile nálgun</a:t>
            </a:r>
          </a:p>
          <a:p>
            <a:pPr marL="834029" marR="0" lvl="2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s-IS" dirty="0"/>
              <a:t>Þetta reyndist vera hugbúnaðarverkefni </a:t>
            </a:r>
          </a:p>
          <a:p>
            <a:pPr marL="1165319" marR="0" lvl="3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s-IS" dirty="0"/>
              <a:t>samþættingar, sérforritun, viðmót og verklag</a:t>
            </a:r>
          </a:p>
          <a:p>
            <a:pPr marL="834029" marR="0" lvl="2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s-IS" sz="870" dirty="0"/>
              <a:t>Í byrjun voru sprettir, gekk vel. </a:t>
            </a:r>
          </a:p>
          <a:p>
            <a:pPr marL="1165319" marR="0" lvl="3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s-IS" sz="870" dirty="0"/>
              <a:t>varð síðan frjálslegri</a:t>
            </a:r>
          </a:p>
          <a:p>
            <a:pPr marL="834029" marR="0" lvl="2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is-IS" sz="870" dirty="0"/>
          </a:p>
          <a:p>
            <a:pPr marL="502740" lvl="1" indent="-171450">
              <a:buFont typeface="Arial" panose="020B0604020202020204" pitchFamily="34" charset="0"/>
              <a:buChar char="•"/>
            </a:pPr>
            <a:r>
              <a:rPr lang="is-IS" sz="870" dirty="0"/>
              <a:t>Fá rétt fólk inn og skilgreina hlutverk</a:t>
            </a:r>
          </a:p>
          <a:p>
            <a:pPr marL="834029" marR="0" lvl="2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s-IS" dirty="0"/>
              <a:t>Ákveða hver sé ábyrgur fyrir hverju.</a:t>
            </a:r>
          </a:p>
          <a:p>
            <a:pPr marL="834029" marR="0" lvl="2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s-IS" dirty="0"/>
              <a:t>Draga rétta tengiliði að borðinu frekar en að senda tölvupósta út í loftið</a:t>
            </a:r>
          </a:p>
          <a:p>
            <a:pPr marL="834029" marR="0" lvl="2" indent="-171450" algn="l" defTabSz="662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is-IS" dirty="0"/>
          </a:p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08DA94-5353-41D8-864E-55D3828D10B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987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s-IS" dirty="0"/>
              <a:t>Það sem við höfum nú lítum við á sem fyrstu útgáfu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08DA94-5353-41D8-864E-55D3828D10B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091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18DC5-E527-C3FE-DDDB-93678E9E7D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F82872-94F6-BBFF-77EB-69E7D04F37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22E92-E47D-AA2F-48A6-F0309864A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76EE2-D412-4ECC-80D6-D9C59F72834F}" type="datetimeFigureOut">
              <a:rPr lang="is-IS" smtClean="0"/>
              <a:t>12.11.2025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658D4-98A9-B15C-1F48-7C8BAB3B5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00A91-143B-4509-F78B-CAB157AE2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B0D3-20A5-41E7-9425-32B5A61692F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772856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C318F-BF4B-0F81-2E39-4F996C8FD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845BB-A3A5-6C48-9EC3-5C451111C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320EC-451D-25D8-AD25-4A299475F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76EE2-D412-4ECC-80D6-D9C59F72834F}" type="datetimeFigureOut">
              <a:rPr lang="is-IS" smtClean="0"/>
              <a:t>12.11.2025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2144D-0335-2C9D-0B5D-9E913DA21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290BE-FF56-AE81-E0A6-414C15755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B0D3-20A5-41E7-9425-32B5A61692F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586210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2D070-26AD-5E8C-70B9-7DB731E00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003874-886F-4752-7A81-BFBC57F64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9BB3B-F0E6-3941-93E3-E34F631EB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76EE2-D412-4ECC-80D6-D9C59F72834F}" type="datetimeFigureOut">
              <a:rPr lang="is-IS" smtClean="0"/>
              <a:t>12.11.2025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D1EC0-14F7-D86B-A64C-19179ACA7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D2517-F577-E376-6BA8-7659AEAA6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B0D3-20A5-41E7-9425-32B5A61692F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264709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E1A8C-8484-5961-0C15-39C430726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B7966-FFCA-FEA9-B8E4-2A28296B47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53544A-D150-13F1-B089-857F54D637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65364E-7B16-D701-04CD-F2FDABDFC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76EE2-D412-4ECC-80D6-D9C59F72834F}" type="datetimeFigureOut">
              <a:rPr lang="is-IS" smtClean="0"/>
              <a:t>12.11.2025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7D2B6-7B33-8FCA-F5F3-FD8028648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30E981-F982-7E64-C2B7-69E17D8BA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B0D3-20A5-41E7-9425-32B5A61692F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162402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FD78E-AB94-5372-7E65-E3194FC6D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B8540E-4627-41F5-6E33-B7B412A7D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1CA7D-3D2F-718F-F2F5-721E12482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6548CF-5A47-84E8-A5A5-DCDF0D3E05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776ADB-6599-B4E3-1917-C3D7935F53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8131E8-EC77-D11F-E16B-141566CAF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76EE2-D412-4ECC-80D6-D9C59F72834F}" type="datetimeFigureOut">
              <a:rPr lang="is-IS" smtClean="0"/>
              <a:t>12.11.2025</a:t>
            </a:fld>
            <a:endParaRPr lang="is-I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A5E063-AFF0-BF77-13A0-15DEA9172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E7E46E-45C0-535D-541B-728575255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B0D3-20A5-41E7-9425-32B5A61692F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744530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F6890-63AE-30D2-2E42-F4944930E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F4EA13-5518-A12F-3F7C-4F910B776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76EE2-D412-4ECC-80D6-D9C59F72834F}" type="datetimeFigureOut">
              <a:rPr lang="is-IS" smtClean="0"/>
              <a:t>12.11.2025</a:t>
            </a:fld>
            <a:endParaRPr lang="is-I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366D16-A3A6-0D8B-BA03-9DA9B8BE0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F8BCEF-6E00-7BEA-1E26-A11E735EB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B0D3-20A5-41E7-9425-32B5A61692F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549236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3285F-6F23-151A-29E4-D5983AF3D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76EE2-D412-4ECC-80D6-D9C59F72834F}" type="datetimeFigureOut">
              <a:rPr lang="is-IS" smtClean="0"/>
              <a:t>12.11.2025</a:t>
            </a:fld>
            <a:endParaRPr lang="is-I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1B367E-C548-3C28-EBFB-517D968A7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286BF5-D341-1CB2-BBB2-7175AC278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B0D3-20A5-41E7-9425-32B5A61692F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828598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DC578-8754-DDAD-A452-1041BC7C1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28AB1-ED60-7D41-F0C0-01AA15777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563DB-0CA4-F7D9-41BA-2771DB21E2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8F8DF-B7D5-25DC-0C57-92C8DD01E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76EE2-D412-4ECC-80D6-D9C59F72834F}" type="datetimeFigureOut">
              <a:rPr lang="is-IS" smtClean="0"/>
              <a:t>12.11.2025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6F6C53-EB97-66D6-9E87-D4F4DC91E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01D70-8AA1-4741-0A10-932647A74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B0D3-20A5-41E7-9425-32B5A61692F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880967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020D2-B432-E8C3-3793-1F2D19614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B70F96-E8D0-3B3D-7869-6D5D2F6576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41B0B-C5FC-5C28-AD04-6339F6DB1D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760683-C546-37EA-D2AD-C3769B238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76EE2-D412-4ECC-80D6-D9C59F72834F}" type="datetimeFigureOut">
              <a:rPr lang="is-IS" smtClean="0"/>
              <a:t>12.11.2025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0B873C-0374-118F-3C73-8905756E9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99103C-D6CB-FE45-A4B0-E4A184B2B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B0D3-20A5-41E7-9425-32B5A61692F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076324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CFACC-1986-5DD7-1D58-89A97151E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837DA4-1AE9-D0D9-A8D7-08B9F72F04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1D547-1E30-B6C9-84AE-06402F4C3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76EE2-D412-4ECC-80D6-D9C59F72834F}" type="datetimeFigureOut">
              <a:rPr lang="is-IS" smtClean="0"/>
              <a:t>12.11.2025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A5FA2-FAF3-68C4-AB5F-AA2248FFF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A0494-0F85-0B78-2CCA-B5709CD1E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B0D3-20A5-41E7-9425-32B5A61692F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906636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17A437-5CD0-E6EA-9C22-D105BD95CA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CD1DB1-FB92-30E4-9FF1-6139C39EF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213F0-E010-DEBA-9C3B-186368C53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76EE2-D412-4ECC-80D6-D9C59F72834F}" type="datetimeFigureOut">
              <a:rPr lang="is-IS" smtClean="0"/>
              <a:t>12.11.2025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96CFC-22DC-08BF-B1EA-74DBAD5CB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F3F35-4B69-56DF-DCF9-562FB2C04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B0D3-20A5-41E7-9425-32B5A61692F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547998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Ljósgrænn titill + ef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7D83659-7098-E5F8-B627-8D1289EE034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36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CE0FFA5-615E-4453-96BF-518DFDE796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89798" y="207615"/>
            <a:ext cx="7636365" cy="480428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092" b="1">
                <a:solidFill>
                  <a:schemeClr val="bg1"/>
                </a:solidFill>
                <a:latin typeface="+mj-lt"/>
              </a:defRPr>
            </a:lvl1pPr>
            <a:lvl2pPr marL="457163" indent="0" algn="ctr">
              <a:buNone/>
              <a:defRPr sz="2000"/>
            </a:lvl2pPr>
            <a:lvl3pPr marL="914326" indent="0" algn="ctr">
              <a:buNone/>
              <a:defRPr sz="1800"/>
            </a:lvl3pPr>
            <a:lvl4pPr marL="1371488" indent="0" algn="ctr">
              <a:buNone/>
              <a:defRPr sz="1600"/>
            </a:lvl4pPr>
            <a:lvl5pPr marL="1828652" indent="0" algn="ctr">
              <a:buNone/>
              <a:defRPr sz="1600"/>
            </a:lvl5pPr>
            <a:lvl6pPr marL="2285814" indent="0" algn="ctr">
              <a:buNone/>
              <a:defRPr sz="1600"/>
            </a:lvl6pPr>
            <a:lvl7pPr marL="2742978" indent="0" algn="ctr">
              <a:buNone/>
              <a:defRPr sz="1600"/>
            </a:lvl7pPr>
            <a:lvl8pPr marL="3200141" indent="0" algn="ctr">
              <a:buNone/>
              <a:defRPr sz="1600"/>
            </a:lvl8pPr>
            <a:lvl9pPr marL="3657303" indent="0" algn="ctr">
              <a:buNone/>
              <a:defRPr sz="1600"/>
            </a:lvl9pPr>
          </a:lstStyle>
          <a:p>
            <a:r>
              <a:rPr lang="is-IS" noProof="0" dirty="0"/>
              <a:t>Titill kemur hér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F6D2A6D4-DFBC-18D4-B287-8C9521394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9798" y="688043"/>
            <a:ext cx="7636365" cy="53764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 sz="3092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is-IS" noProof="0" dirty="0"/>
              <a:t>Undirtitill kemur hér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310C0E0-1361-C151-FF46-93EA461228B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176272" y="1319619"/>
            <a:ext cx="7649891" cy="4958371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 dirty="0"/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12158A72-B295-B780-823B-8D3936C6D2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97" y="297106"/>
            <a:ext cx="2085409" cy="46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182463"/>
      </p:ext>
    </p:extLst>
  </p:cSld>
  <p:clrMapOvr>
    <a:masterClrMapping/>
  </p:clrMapOvr>
  <p:hf sldNum="0"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Lokaglæra Þegar við erum tengd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E7C04B-78AD-BB13-CC17-E714C4C948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7329" y="3202364"/>
            <a:ext cx="2078737" cy="4532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AE0C7E7-D017-BC64-2565-1CD0E51B4207}"/>
              </a:ext>
            </a:extLst>
          </p:cNvPr>
          <p:cNvSpPr txBox="1"/>
          <p:nvPr userDrawn="1"/>
        </p:nvSpPr>
        <p:spPr>
          <a:xfrm>
            <a:off x="4159759" y="2999805"/>
            <a:ext cx="7106707" cy="773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427" b="0" i="0" noProof="0" dirty="0">
                <a:latin typeface="Helvetica Neue" panose="02000503000000020004" pitchFamily="2"/>
                <a:ea typeface="Helvetica Neue" panose="02000503000000020004" pitchFamily="2"/>
              </a:rPr>
              <a:t>Þegar við erum tengd.</a:t>
            </a:r>
          </a:p>
        </p:txBody>
      </p:sp>
    </p:spTree>
    <p:extLst>
      <p:ext uri="{BB962C8B-B14F-4D97-AF65-F5344CB8AC3E}">
        <p14:creationId xmlns:p14="http://schemas.microsoft.com/office/powerpoint/2010/main" val="23389029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ilsíð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7D83659-7098-E5F8-B627-8D1289EE034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36"/>
          </a:p>
        </p:txBody>
      </p:sp>
      <p:pic>
        <p:nvPicPr>
          <p:cNvPr id="6" name="Picture 5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77BC33DB-9A7E-B644-1CA2-FBF13C42369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97" y="297106"/>
            <a:ext cx="2085409" cy="46079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F4458EF-C9F4-D669-C6A9-32AE4B18DD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59760" y="162394"/>
            <a:ext cx="7624813" cy="3266607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4427" b="1">
                <a:solidFill>
                  <a:schemeClr val="bg1"/>
                </a:solidFill>
              </a:defRPr>
            </a:lvl1pPr>
          </a:lstStyle>
          <a:p>
            <a:r>
              <a:rPr lang="is-IS" noProof="0" dirty="0"/>
              <a:t>Fróðlegur titill kemur hér</a:t>
            </a:r>
            <a:br>
              <a:rPr lang="is-IS" noProof="0" dirty="0"/>
            </a:br>
            <a:r>
              <a:rPr lang="is-IS" noProof="0" dirty="0"/>
              <a:t>jafnvel í tveimur línum.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908DE88-EF26-9459-2343-45E2C60727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62070" y="3429000"/>
            <a:ext cx="7640988" cy="2921051"/>
          </a:xfrm>
        </p:spPr>
        <p:txBody>
          <a:bodyPr>
            <a:noAutofit/>
          </a:bodyPr>
          <a:lstStyle>
            <a:lvl1pPr marL="0" indent="0" algn="l">
              <a:buNone/>
              <a:defRPr sz="4457">
                <a:solidFill>
                  <a:schemeClr val="bg1"/>
                </a:solidFill>
              </a:defRPr>
            </a:lvl1pPr>
            <a:lvl2pPr marL="457163" indent="0" algn="ctr">
              <a:buNone/>
              <a:defRPr sz="2000"/>
            </a:lvl2pPr>
            <a:lvl3pPr marL="914326" indent="0" algn="ctr">
              <a:buNone/>
              <a:defRPr sz="1800"/>
            </a:lvl3pPr>
            <a:lvl4pPr marL="1371488" indent="0" algn="ctr">
              <a:buNone/>
              <a:defRPr sz="1600"/>
            </a:lvl4pPr>
            <a:lvl5pPr marL="1828652" indent="0" algn="ctr">
              <a:buNone/>
              <a:defRPr sz="1600"/>
            </a:lvl5pPr>
            <a:lvl6pPr marL="2285814" indent="0" algn="ctr">
              <a:buNone/>
              <a:defRPr sz="1600"/>
            </a:lvl6pPr>
            <a:lvl7pPr marL="2742978" indent="0" algn="ctr">
              <a:buNone/>
              <a:defRPr sz="1600"/>
            </a:lvl7pPr>
            <a:lvl8pPr marL="3200141" indent="0" algn="ctr">
              <a:buNone/>
              <a:defRPr sz="1600"/>
            </a:lvl8pPr>
            <a:lvl9pPr marL="3657303" indent="0" algn="ctr">
              <a:buNone/>
              <a:defRPr sz="1600"/>
            </a:lvl9pPr>
          </a:lstStyle>
          <a:p>
            <a:r>
              <a:rPr lang="is-IS" noProof="0" dirty="0"/>
              <a:t>Nánari lýsing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3C803A1-EB2A-9617-9BF3-4574BF2E64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69198" y="6373860"/>
            <a:ext cx="1906204" cy="365125"/>
          </a:xfrm>
        </p:spPr>
        <p:txBody>
          <a:bodyPr/>
          <a:lstStyle>
            <a:lvl1pPr>
              <a:defRPr sz="1152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is-IS" noProof="0"/>
              <a:t>Nafn á fyrirlesara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8E8B6DA-38D1-F796-C3CF-A067E9F55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47181" y="6373860"/>
            <a:ext cx="1906204" cy="365125"/>
          </a:xfrm>
        </p:spPr>
        <p:txBody>
          <a:bodyPr/>
          <a:lstStyle>
            <a:lvl1pPr algn="l">
              <a:defRPr sz="1152" b="0" i="0">
                <a:solidFill>
                  <a:schemeClr val="bg1"/>
                </a:solidFill>
                <a:latin typeface="Helvetica Neue" panose="02000503000000020004" pitchFamily="2"/>
                <a:ea typeface="Helvetica Neue" panose="02000503000000020004" pitchFamily="2"/>
              </a:defRPr>
            </a:lvl1pPr>
          </a:lstStyle>
          <a:p>
            <a:r>
              <a:rPr lang="is-IS" dirty="0"/>
              <a:t>Þegar við erum tengd.</a:t>
            </a:r>
          </a:p>
        </p:txBody>
      </p:sp>
    </p:spTree>
    <p:extLst>
      <p:ext uri="{BB962C8B-B14F-4D97-AF65-F5344CB8AC3E}">
        <p14:creationId xmlns:p14="http://schemas.microsoft.com/office/powerpoint/2010/main" val="1865504130"/>
      </p:ext>
    </p:extLst>
  </p:cSld>
  <p:clrMapOvr>
    <a:masterClrMapping/>
  </p:clrMapOvr>
  <p:hf sldNum="0"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FA9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547E32-8BA1-B46A-F6CE-20C8DC75E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4EC2D0-114E-1B74-7EB7-39A82D209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ABAC49-4EE3-21EB-2CA5-8A9B184790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276EE2-D412-4ECC-80D6-D9C59F72834F}" type="datetimeFigureOut">
              <a:rPr lang="is-IS" smtClean="0"/>
              <a:t>12.11.2025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F4079-163A-4EEC-9AF5-A6F706F480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9760D-636A-9172-6C7E-321F97D963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C2B0D3-20A5-41E7-9425-32B5A61692F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77376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ukor.or.is/framkvaemdakort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D4F9B-8911-47F5-1D00-96D4895949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s-IS" dirty="0"/>
              <a:t>Framkvæmdakort Veitna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FC991-F7DB-0EED-204A-DF09BB2B5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/>
              <a:t>Þegar við erum tengd.</a:t>
            </a:r>
            <a:endParaRPr lang="is-I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95C381-794A-FCC3-ABDA-B34941B77E78}"/>
              </a:ext>
            </a:extLst>
          </p:cNvPr>
          <p:cNvSpPr txBox="1"/>
          <p:nvPr/>
        </p:nvSpPr>
        <p:spPr>
          <a:xfrm>
            <a:off x="7338646" y="3587271"/>
            <a:ext cx="3669324" cy="1060067"/>
          </a:xfrm>
          <a:prstGeom prst="roundRect">
            <a:avLst>
              <a:gd name="adj" fmla="val 20970"/>
            </a:avLst>
          </a:prstGeom>
          <a:solidFill>
            <a:srgbClr val="323232">
              <a:alpha val="25098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is-IS" sz="2000" b="1" dirty="0">
                <a:solidFill>
                  <a:schemeClr val="bg1"/>
                </a:solidFill>
              </a:rPr>
              <a:t>Emil Snorri Árnason</a:t>
            </a:r>
          </a:p>
          <a:p>
            <a:pPr algn="r"/>
            <a:endParaRPr lang="is-IS" sz="1867" b="1" dirty="0">
              <a:solidFill>
                <a:schemeClr val="bg1"/>
              </a:solidFill>
            </a:endParaRPr>
          </a:p>
          <a:p>
            <a:pPr algn="r"/>
            <a:r>
              <a:rPr lang="is-IS" sz="1600" b="1" dirty="0">
                <a:solidFill>
                  <a:schemeClr val="bg1"/>
                </a:solidFill>
              </a:rPr>
              <a:t>Haustráðstefna LÍSU 2025</a:t>
            </a:r>
            <a:endParaRPr lang="is-IS" sz="1867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260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1E1910-F41C-6551-1392-A57BAB23D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89798" y="273770"/>
            <a:ext cx="7636365" cy="480428"/>
          </a:xfrm>
        </p:spPr>
        <p:txBody>
          <a:bodyPr/>
          <a:lstStyle/>
          <a:p>
            <a:r>
              <a:rPr lang="is-IS" dirty="0"/>
              <a:t>Um verkefnið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3953B7-2C51-49A4-1DDB-2844D45760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2368" y="1027967"/>
            <a:ext cx="10347264" cy="555626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78397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nstruction vehicle and a bus&#10;&#10;AI-generated content may be incorrect.">
            <a:extLst>
              <a:ext uri="{FF2B5EF4-FFF2-40B4-BE49-F238E27FC236}">
                <a16:creationId xmlns:a16="http://schemas.microsoft.com/office/drawing/2014/main" id="{132EFC9F-CC21-112A-87A0-6F294E5A81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0" r="31040"/>
          <a:stretch>
            <a:fillRect/>
          </a:stretch>
        </p:blipFill>
        <p:spPr>
          <a:xfrm>
            <a:off x="-1277824" y="597878"/>
            <a:ext cx="6082375" cy="626012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1B454E7B-16CA-4196-AF63-3BEEEB6F6C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4768" y="273770"/>
            <a:ext cx="6531395" cy="480428"/>
          </a:xfrm>
        </p:spPr>
        <p:txBody>
          <a:bodyPr/>
          <a:lstStyle/>
          <a:p>
            <a:r>
              <a:rPr lang="is-IS" dirty="0"/>
              <a:t>Af hverju?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FF8E2E-B542-17FA-05DA-E99BC75E1E9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283202" y="1319619"/>
            <a:ext cx="5689599" cy="4958371"/>
          </a:xfrm>
        </p:spPr>
        <p:txBody>
          <a:bodyPr>
            <a:normAutofit/>
          </a:bodyPr>
          <a:lstStyle/>
          <a:p>
            <a:r>
              <a:rPr lang="is-IS" sz="2400" dirty="0"/>
              <a:t>Bætt yfirsýn og aukin skilvirkni</a:t>
            </a:r>
          </a:p>
          <a:p>
            <a:r>
              <a:rPr lang="is-IS" sz="2400" dirty="0"/>
              <a:t>Þjónustufyrirtæki sem vill koma til móts við viðskiptavini</a:t>
            </a:r>
          </a:p>
          <a:p>
            <a:endParaRPr lang="is-IS" sz="2400" dirty="0"/>
          </a:p>
        </p:txBody>
      </p:sp>
    </p:spTree>
    <p:extLst>
      <p:ext uri="{BB962C8B-B14F-4D97-AF65-F5344CB8AC3E}">
        <p14:creationId xmlns:p14="http://schemas.microsoft.com/office/powerpoint/2010/main" val="3488784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411D99C-F8F5-078B-1DAD-32A30F098A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s-IS" dirty="0"/>
              <a:t>Útfærslan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A1B224F-DDD4-64AB-261A-5A9A2845C886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5103434" y="2801818"/>
            <a:ext cx="1539633" cy="7424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81EB37-A898-1D72-EE61-67A03C8265E4}"/>
              </a:ext>
            </a:extLst>
          </p:cNvPr>
          <p:cNvCxnSpPr>
            <a:stCxn id="6" idx="2"/>
          </p:cNvCxnSpPr>
          <p:nvPr/>
        </p:nvCxnSpPr>
        <p:spPr>
          <a:xfrm flipH="1">
            <a:off x="8195544" y="2801818"/>
            <a:ext cx="1503345" cy="7424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1166CE4-AB3A-D9B5-A6B0-0DBF441BE6FE}"/>
              </a:ext>
            </a:extLst>
          </p:cNvPr>
          <p:cNvCxnSpPr>
            <a:cxnSpLocks/>
          </p:cNvCxnSpPr>
          <p:nvPr/>
        </p:nvCxnSpPr>
        <p:spPr>
          <a:xfrm flipH="1">
            <a:off x="5498123" y="4400067"/>
            <a:ext cx="1820980" cy="10003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40FC21C-6E62-3EE8-354D-4F5E4E6EAD52}"/>
              </a:ext>
            </a:extLst>
          </p:cNvPr>
          <p:cNvCxnSpPr>
            <a:cxnSpLocks/>
          </p:cNvCxnSpPr>
          <p:nvPr/>
        </p:nvCxnSpPr>
        <p:spPr>
          <a:xfrm>
            <a:off x="7483220" y="4400067"/>
            <a:ext cx="1707672" cy="10003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E618515E-1B4E-59B9-77D0-470A3B712278}"/>
              </a:ext>
            </a:extLst>
          </p:cNvPr>
          <p:cNvSpPr/>
          <p:nvPr/>
        </p:nvSpPr>
        <p:spPr>
          <a:xfrm>
            <a:off x="3907679" y="1840524"/>
            <a:ext cx="2391508" cy="9612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s-IS" sz="2400" dirty="0"/>
              <a:t>Vitinn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FCABBE-8824-23A0-15E2-5FFEBD3D209F}"/>
              </a:ext>
            </a:extLst>
          </p:cNvPr>
          <p:cNvSpPr/>
          <p:nvPr/>
        </p:nvSpPr>
        <p:spPr>
          <a:xfrm>
            <a:off x="8503134" y="1840524"/>
            <a:ext cx="2391508" cy="9612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s-IS" sz="2400" dirty="0"/>
              <a:t>DMM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5CB443-A75F-9DC5-8809-3EF6927B5D88}"/>
              </a:ext>
            </a:extLst>
          </p:cNvPr>
          <p:cNvSpPr/>
          <p:nvPr/>
        </p:nvSpPr>
        <p:spPr>
          <a:xfrm>
            <a:off x="6205407" y="3438774"/>
            <a:ext cx="2391508" cy="9612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s-IS" sz="2400" dirty="0"/>
              <a:t>Teiknilausn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8D7C74-4048-2ED1-FD5D-90A157371987}"/>
              </a:ext>
            </a:extLst>
          </p:cNvPr>
          <p:cNvSpPr/>
          <p:nvPr/>
        </p:nvSpPr>
        <p:spPr>
          <a:xfrm>
            <a:off x="3813899" y="5423871"/>
            <a:ext cx="2391508" cy="9612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s-IS" sz="2400" dirty="0"/>
              <a:t>Innra kort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1BAB34-422B-36A6-4CAD-BE0D40406407}"/>
              </a:ext>
            </a:extLst>
          </p:cNvPr>
          <p:cNvSpPr/>
          <p:nvPr/>
        </p:nvSpPr>
        <p:spPr>
          <a:xfrm>
            <a:off x="8596915" y="5423871"/>
            <a:ext cx="2391508" cy="9612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s-IS" sz="2400" dirty="0"/>
              <a:t>Ytra kort</a:t>
            </a:r>
          </a:p>
        </p:txBody>
      </p:sp>
      <p:pic>
        <p:nvPicPr>
          <p:cNvPr id="3" name="Picture 2" descr="A red and white striped lighthouse with Smeaton's Tower in the background&#10;&#10;AI-generated content may be incorrect.">
            <a:extLst>
              <a:ext uri="{FF2B5EF4-FFF2-40B4-BE49-F238E27FC236}">
                <a16:creationId xmlns:a16="http://schemas.microsoft.com/office/drawing/2014/main" id="{4ED29D3B-0495-476F-94F1-88EF1E8ABD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72" r="3764" b="1868"/>
          <a:stretch>
            <a:fillRect/>
          </a:stretch>
        </p:blipFill>
        <p:spPr>
          <a:xfrm>
            <a:off x="457200" y="1479460"/>
            <a:ext cx="738555" cy="73826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 descr="Nýtt merki DMM og DMM Lausna">
            <a:extLst>
              <a:ext uri="{FF2B5EF4-FFF2-40B4-BE49-F238E27FC236}">
                <a16:creationId xmlns:a16="http://schemas.microsoft.com/office/drawing/2014/main" id="{DB4E5F95-2D00-909F-A2D5-3AB6698FA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607892"/>
            <a:ext cx="740023" cy="738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CC3F01-00AD-27DE-5A5F-F50D4ABFDBA8}"/>
              </a:ext>
            </a:extLst>
          </p:cNvPr>
          <p:cNvSpPr txBox="1"/>
          <p:nvPr/>
        </p:nvSpPr>
        <p:spPr>
          <a:xfrm>
            <a:off x="1242645" y="1489811"/>
            <a:ext cx="2532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1600" b="1" dirty="0">
                <a:solidFill>
                  <a:schemeClr val="bg1"/>
                </a:solidFill>
              </a:rPr>
              <a:t>Vitinn</a:t>
            </a:r>
          </a:p>
          <a:p>
            <a:r>
              <a:rPr lang="is-IS" sz="1600" dirty="0">
                <a:solidFill>
                  <a:schemeClr val="bg1"/>
                </a:solidFill>
              </a:rPr>
              <a:t>fjárfestingaverk</a:t>
            </a:r>
          </a:p>
          <a:p>
            <a:endParaRPr lang="is-IS" sz="1600" dirty="0">
              <a:solidFill>
                <a:schemeClr val="bg1"/>
              </a:solidFill>
            </a:endParaRPr>
          </a:p>
          <a:p>
            <a:endParaRPr lang="is-IS" sz="1600" dirty="0">
              <a:solidFill>
                <a:schemeClr val="bg1"/>
              </a:solidFill>
            </a:endParaRPr>
          </a:p>
          <a:p>
            <a:endParaRPr lang="is-IS" sz="1600" dirty="0">
              <a:solidFill>
                <a:schemeClr val="bg1"/>
              </a:solidFill>
            </a:endParaRPr>
          </a:p>
          <a:p>
            <a:r>
              <a:rPr lang="is-IS" sz="1600" b="1" dirty="0">
                <a:solidFill>
                  <a:schemeClr val="bg1"/>
                </a:solidFill>
              </a:rPr>
              <a:t>DMM</a:t>
            </a:r>
            <a:endParaRPr lang="is-IS" sz="1600" dirty="0">
              <a:solidFill>
                <a:schemeClr val="bg1"/>
              </a:solidFill>
            </a:endParaRPr>
          </a:p>
          <a:p>
            <a:r>
              <a:rPr lang="is-IS" sz="1600" dirty="0">
                <a:solidFill>
                  <a:schemeClr val="bg1"/>
                </a:solidFill>
              </a:rPr>
              <a:t>framkvæmdaverk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DDCB9F1-03DE-8327-0877-4F6286FBE835}"/>
              </a:ext>
            </a:extLst>
          </p:cNvPr>
          <p:cNvSpPr/>
          <p:nvPr/>
        </p:nvSpPr>
        <p:spPr>
          <a:xfrm>
            <a:off x="5723513" y="4708626"/>
            <a:ext cx="1417091" cy="406685"/>
          </a:xfrm>
          <a:prstGeom prst="roundRect">
            <a:avLst>
              <a:gd name="adj" fmla="val 3617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s-IS" sz="1467" dirty="0"/>
              <a:t>Fitjuþjónusta</a:t>
            </a:r>
            <a:endParaRPr lang="is-I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2944535-747B-42DB-F1CB-454C84689EFD}"/>
              </a:ext>
            </a:extLst>
          </p:cNvPr>
          <p:cNvSpPr/>
          <p:nvPr/>
        </p:nvSpPr>
        <p:spPr>
          <a:xfrm>
            <a:off x="7589976" y="4708626"/>
            <a:ext cx="1417091" cy="406685"/>
          </a:xfrm>
          <a:prstGeom prst="roundRect">
            <a:avLst>
              <a:gd name="adj" fmla="val 3617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s-IS" sz="1467" dirty="0"/>
              <a:t>Fitjuþjónusta</a:t>
            </a:r>
          </a:p>
        </p:txBody>
      </p:sp>
    </p:spTree>
    <p:extLst>
      <p:ext uri="{BB962C8B-B14F-4D97-AF65-F5344CB8AC3E}">
        <p14:creationId xmlns:p14="http://schemas.microsoft.com/office/powerpoint/2010/main" val="2495120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15B8-7249-7C11-C900-9D0C09BD8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DDBA0CF-1712-7C9B-6B7A-5C6DE9C8A6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7221BEB8-06AD-B732-5D80-1E382E121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89798" y="215157"/>
            <a:ext cx="7636365" cy="480428"/>
          </a:xfrm>
        </p:spPr>
        <p:txBody>
          <a:bodyPr/>
          <a:lstStyle/>
          <a:p>
            <a:r>
              <a:rPr lang="is-IS" dirty="0"/>
              <a:t>Gróf tímalína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C65455-D64B-3FF9-06FB-17D7DCEDA53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176272" y="1319619"/>
            <a:ext cx="7649891" cy="4958371"/>
          </a:xfrm>
        </p:spPr>
        <p:txBody>
          <a:bodyPr>
            <a:normAutofit/>
          </a:bodyPr>
          <a:lstStyle/>
          <a:p>
            <a:r>
              <a:rPr lang="is-IS" sz="2400" b="1" dirty="0"/>
              <a:t>Sep 2024: </a:t>
            </a:r>
            <a:r>
              <a:rPr lang="is-IS" sz="2400" dirty="0"/>
              <a:t>Vinna hófst</a:t>
            </a:r>
          </a:p>
          <a:p>
            <a:r>
              <a:rPr lang="is-IS" sz="2400" b="1" dirty="0"/>
              <a:t>Nóv 2024: </a:t>
            </a:r>
            <a:r>
              <a:rPr lang="is-IS" sz="2400" dirty="0"/>
              <a:t>Teiknitól útfært</a:t>
            </a:r>
          </a:p>
          <a:p>
            <a:r>
              <a:rPr lang="is-IS" sz="2400" b="1" dirty="0"/>
              <a:t>Lok árs 2024: </a:t>
            </a:r>
            <a:r>
              <a:rPr lang="is-IS" sz="2400" dirty="0"/>
              <a:t>Innanhúss-kort sett í loftið</a:t>
            </a:r>
          </a:p>
          <a:p>
            <a:r>
              <a:rPr lang="is-IS" sz="2400" b="1" dirty="0"/>
              <a:t>Byrjun 2025: </a:t>
            </a:r>
            <a:r>
              <a:rPr lang="is-IS" sz="2400" dirty="0"/>
              <a:t>Byrjað á ytra korti</a:t>
            </a:r>
          </a:p>
          <a:p>
            <a:r>
              <a:rPr lang="is-IS" sz="2400" b="1" dirty="0"/>
              <a:t>Sumar 2025: </a:t>
            </a:r>
            <a:r>
              <a:rPr lang="is-IS" sz="2400" dirty="0"/>
              <a:t>Ytra kort sett í loftið</a:t>
            </a:r>
          </a:p>
        </p:txBody>
      </p:sp>
    </p:spTree>
    <p:extLst>
      <p:ext uri="{BB962C8B-B14F-4D97-AF65-F5344CB8AC3E}">
        <p14:creationId xmlns:p14="http://schemas.microsoft.com/office/powerpoint/2010/main" val="1522119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31D40-897D-2C99-A14F-7E30DFA6C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80934D2-362B-3365-B32E-30DD731A5C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s-IS" dirty="0"/>
              <a:t>Kort fyrir almenning</a:t>
            </a:r>
          </a:p>
        </p:txBody>
      </p:sp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2F885C57-3CA4-B4C8-30A3-052048D170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" r="485"/>
          <a:stretch/>
        </p:blipFill>
        <p:spPr>
          <a:xfrm>
            <a:off x="1125416" y="959578"/>
            <a:ext cx="9765323" cy="552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363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B82AA86-B962-D639-01E2-653A3CDF5A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s-IS" dirty="0"/>
              <a:t>2007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5DEB04-AC76-D746-D7A3-DDEBE2F7D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02B657-B14B-7B15-CBEA-1A3D74D6A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08664" y="1319764"/>
            <a:ext cx="6974672" cy="500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581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38DE314-3C26-A9A0-CFEB-F71B44C91B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s-IS" dirty="0"/>
              <a:t>Árekstrar og áskoranir</a:t>
            </a:r>
          </a:p>
          <a:p>
            <a:endParaRPr lang="is-I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D6A19C-DD13-6FE5-CCB6-91877BAB2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D12C63-3EBE-120C-D09C-4007C3EFFB0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228594" indent="-228594"/>
            <a:r>
              <a:rPr lang="is-IS" dirty="0"/>
              <a:t>Samþætta þurfti mörg kerfi </a:t>
            </a:r>
          </a:p>
          <a:p>
            <a:pPr marL="228594" indent="-228594"/>
            <a:r>
              <a:rPr lang="is-IS" dirty="0"/>
              <a:t>Samvinna margra aðila</a:t>
            </a:r>
          </a:p>
          <a:p>
            <a:pPr marL="228594" indent="-228594"/>
            <a:r>
              <a:rPr lang="is-IS" dirty="0"/>
              <a:t>Þurftum að búa til nýtt verklag</a:t>
            </a: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854331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F9C53CE-E617-B6F4-C5C2-76BDF9A0D6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s-IS" dirty="0"/>
              <a:t>Lærdómur fyrsta áfanga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92FB76-6F99-D737-34F8-FF6AEC62E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D2710-45C1-95E8-EB54-E24E181539A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16944" y="1202392"/>
            <a:ext cx="7649891" cy="4958371"/>
          </a:xfrm>
        </p:spPr>
        <p:txBody>
          <a:bodyPr/>
          <a:lstStyle/>
          <a:p>
            <a:r>
              <a:rPr lang="is-IS" dirty="0"/>
              <a:t>1: Gæði gagna </a:t>
            </a:r>
          </a:p>
          <a:p>
            <a:r>
              <a:rPr lang="is-IS" dirty="0"/>
              <a:t>2: Skýr þarfagreining</a:t>
            </a:r>
          </a:p>
          <a:p>
            <a:r>
              <a:rPr lang="is-IS" dirty="0"/>
              <a:t>3: Rekstur verkefnis</a:t>
            </a:r>
          </a:p>
        </p:txBody>
      </p:sp>
      <p:pic>
        <p:nvPicPr>
          <p:cNvPr id="1026" name="Picture 2" descr="Atvinnulíf">
            <a:extLst>
              <a:ext uri="{FF2B5EF4-FFF2-40B4-BE49-F238E27FC236}">
                <a16:creationId xmlns:a16="http://schemas.microsoft.com/office/drawing/2014/main" id="{BA0E745C-E66F-407C-4203-6CF83D8796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0" r="23411"/>
          <a:stretch>
            <a:fillRect/>
          </a:stretch>
        </p:blipFill>
        <p:spPr bwMode="auto">
          <a:xfrm>
            <a:off x="-1470095" y="1016076"/>
            <a:ext cx="5970853" cy="579503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349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9C755FF-D7AC-1F72-5709-CC463F9A68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s-IS" dirty="0"/>
              <a:t>Lærdómur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F63E00-4E71-CDE8-F502-984D4F14A28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is-IS" sz="2667" dirty="0"/>
              <a:t>Rangar upplýsingar eru verri en engar upplýsingar!</a:t>
            </a:r>
          </a:p>
          <a:p>
            <a:r>
              <a:rPr lang="is-IS" sz="2667" dirty="0"/>
              <a:t>Hver </a:t>
            </a:r>
            <a:r>
              <a:rPr lang="is-IS" sz="2667" u="sng" dirty="0"/>
              <a:t>á</a:t>
            </a:r>
            <a:r>
              <a:rPr lang="is-IS" sz="2667" dirty="0"/>
              <a:t> gögnin?</a:t>
            </a:r>
          </a:p>
          <a:p>
            <a:r>
              <a:rPr lang="is-IS" sz="2667" dirty="0"/>
              <a:t>Er verklagið að hjálpa til eða flækja fyrir?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87963E-2F37-836F-D907-8030574C6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9798" y="688043"/>
            <a:ext cx="7636365" cy="537643"/>
          </a:xfrm>
        </p:spPr>
        <p:txBody>
          <a:bodyPr/>
          <a:lstStyle/>
          <a:p>
            <a:r>
              <a:rPr lang="is-IS" dirty="0"/>
              <a:t>1 – Gæði gagna</a:t>
            </a:r>
          </a:p>
        </p:txBody>
      </p:sp>
    </p:spTree>
    <p:extLst>
      <p:ext uri="{BB962C8B-B14F-4D97-AF65-F5344CB8AC3E}">
        <p14:creationId xmlns:p14="http://schemas.microsoft.com/office/powerpoint/2010/main" val="2728457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27CE531-E517-9089-126B-83A39C612F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s-IS" dirty="0"/>
              <a:t>Lærdómur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76216F-871E-59FF-75BE-790D4CFAFE4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is-IS" sz="2667" dirty="0"/>
              <a:t>Greindum verkefnið ekki nógu vel</a:t>
            </a:r>
          </a:p>
          <a:p>
            <a:r>
              <a:rPr lang="is-IS" sz="2667" dirty="0"/>
              <a:t>Nýjar kröfur bættust við</a:t>
            </a:r>
            <a:endParaRPr lang="is-IS" sz="2667" strike="sngStrike" dirty="0"/>
          </a:p>
          <a:p>
            <a:endParaRPr lang="is-I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F6899F7-A857-AE6B-590A-0C9F4F597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9798" y="688043"/>
            <a:ext cx="7636365" cy="537643"/>
          </a:xfrm>
        </p:spPr>
        <p:txBody>
          <a:bodyPr/>
          <a:lstStyle/>
          <a:p>
            <a:r>
              <a:rPr lang="is-IS" dirty="0"/>
              <a:t>2 – Skýr þarfagreining</a:t>
            </a:r>
          </a:p>
        </p:txBody>
      </p:sp>
    </p:spTree>
    <p:extLst>
      <p:ext uri="{BB962C8B-B14F-4D97-AF65-F5344CB8AC3E}">
        <p14:creationId xmlns:p14="http://schemas.microsoft.com/office/powerpoint/2010/main" val="3941099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9804AA4-8271-5CAE-568D-C338BE818E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s-IS" dirty="0"/>
              <a:t>Lærdómur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F24330-BB8D-AA6A-44F1-90E0DD4F1E1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is-IS" sz="2667" dirty="0"/>
              <a:t>Meiri hugbúnaðarþróun en við héldum</a:t>
            </a:r>
          </a:p>
          <a:p>
            <a:r>
              <a:rPr lang="is-IS" sz="2667" dirty="0"/>
              <a:t>Þurfum Agile nálgun</a:t>
            </a:r>
          </a:p>
          <a:p>
            <a:r>
              <a:rPr lang="is-IS" sz="2667" dirty="0"/>
              <a:t>Fá rétt fólk inn og skilgreina hlutverk</a:t>
            </a:r>
          </a:p>
          <a:p>
            <a:endParaRPr lang="is-I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01B87D-5E24-4E38-F053-C38FACC66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9798" y="688043"/>
            <a:ext cx="7636365" cy="537643"/>
          </a:xfrm>
        </p:spPr>
        <p:txBody>
          <a:bodyPr/>
          <a:lstStyle/>
          <a:p>
            <a:r>
              <a:rPr lang="is-IS" dirty="0"/>
              <a:t>3 – Rekstur verkefnisins</a:t>
            </a:r>
          </a:p>
        </p:txBody>
      </p:sp>
    </p:spTree>
    <p:extLst>
      <p:ext uri="{BB962C8B-B14F-4D97-AF65-F5344CB8AC3E}">
        <p14:creationId xmlns:p14="http://schemas.microsoft.com/office/powerpoint/2010/main" val="205022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cloud&#10;&#10;AI-generated content may be incorrect.">
            <a:extLst>
              <a:ext uri="{FF2B5EF4-FFF2-40B4-BE49-F238E27FC236}">
                <a16:creationId xmlns:a16="http://schemas.microsoft.com/office/drawing/2014/main" id="{66841E24-8DC2-98AA-9529-F4FDCA74A2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9" b="9364"/>
          <a:stretch/>
        </p:blipFill>
        <p:spPr>
          <a:xfrm>
            <a:off x="-1" y="0"/>
            <a:ext cx="12206111" cy="6858000"/>
          </a:xfrm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519B3891-08BF-2B6E-60CC-441C7580A0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89798" y="273770"/>
            <a:ext cx="7636365" cy="480428"/>
          </a:xfrm>
        </p:spPr>
        <p:txBody>
          <a:bodyPr/>
          <a:lstStyle/>
          <a:p>
            <a:r>
              <a:rPr lang="is-IS" dirty="0"/>
              <a:t>Næstu skref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0E167F-FFDE-8E51-B032-EF59132DCFC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is-IS" dirty="0"/>
              <a:t>Greiningarvinna</a:t>
            </a:r>
          </a:p>
          <a:p>
            <a:r>
              <a:rPr lang="is-IS" dirty="0"/>
              <a:t>Einfalda ferlið fyrir þau sem teikna svæði</a:t>
            </a:r>
          </a:p>
          <a:p>
            <a:r>
              <a:rPr lang="is-IS" dirty="0"/>
              <a:t>Bæta gæði gagna</a:t>
            </a:r>
          </a:p>
          <a:p>
            <a:r>
              <a:rPr lang="is-IS" dirty="0"/>
              <a:t>Tenging við sveitarfélög og verktaka</a:t>
            </a: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2530639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6998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17bb986-2f2c-42c2-863e-7ccab03cc630}" enabled="0" method="" siteId="{917bb986-2f2c-42c2-863e-7ccab03cc63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595</Words>
  <Application>Microsoft Office PowerPoint</Application>
  <PresentationFormat>Widescreen</PresentationFormat>
  <Paragraphs>133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Helvetica Neue</vt:lpstr>
      <vt:lpstr>Office Theme</vt:lpstr>
      <vt:lpstr>Framkvæmdakort Veitna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 – Gæði gagna</vt:lpstr>
      <vt:lpstr>2 – Skýr þarfagreining</vt:lpstr>
      <vt:lpstr>3 – Rekstur verkefnisins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 Snorri Árnason (hann he/him)</dc:creator>
  <cp:lastModifiedBy>Emil Snorri Árnason (hann he/him)</cp:lastModifiedBy>
  <cp:revision>1</cp:revision>
  <dcterms:created xsi:type="dcterms:W3CDTF">2025-11-12T17:30:47Z</dcterms:created>
  <dcterms:modified xsi:type="dcterms:W3CDTF">2025-11-12T17:40:26Z</dcterms:modified>
</cp:coreProperties>
</file>